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66" r:id="rId11"/>
    <p:sldId id="267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Expenditure</a:t>
            </a:r>
          </a:p>
          <a:p>
            <a:pPr algn="ctr">
              <a:defRPr sz="1600"/>
            </a:pP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Performance 2020 vs 2019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2.2215516751286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210.68</c:v>
                </c:pt>
                <c:pt idx="1">
                  <c:v>300.24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100.44</c:v>
                </c:pt>
                <c:pt idx="1">
                  <c:v>112.49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49414098828213E-2"/>
          <c:y val="0.90560605314960629"/>
          <c:w val="0.53281692396718128"/>
          <c:h val="7.5643946850393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43941068423530916"/>
          <c:y val="2.812500000000000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44.86%</a:t>
                    </a:r>
                    <a:r>
                      <a:rPr lang="en-US" baseline="0" dirty="0"/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4.306935326155354E-2"/>
                  <c:y val="-0.12127902810889113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13.83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%</a:t>
                    </a:r>
                    <a:r>
                      <a:rPr lang="en-US" baseline="0" dirty="0"/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6046527388573401"/>
                  <c:y val="8.4885581288359335E-3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32.72%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8.7057808548380328E-2"/>
                  <c:y val="0.13569184214828839"/>
                </c:manualLayout>
              </c:layout>
              <c:tx>
                <c:rich>
                  <a:bodyPr/>
                  <a:lstStyle/>
                  <a:p>
                    <a:pPr>
                      <a:defRPr lang="en-GB" sz="1000">
                        <a:latin typeface="Arial Black" panose="020B0A04020102020204" pitchFamily="34" charset="0"/>
                      </a:defRPr>
                    </a:pPr>
                    <a:fld id="{99D7BF61-E705-46DA-828F-0AEEA3092BDC}" type="CATEGORYNAME">
                      <a:rPr lang="en-US" sz="1000" smtClean="0"/>
                      <a:pPr>
                        <a:defRPr lang="en-GB" sz="1000">
                          <a:latin typeface="Arial Black" panose="020B0A0402010202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/>
                      <a:t> </a:t>
                    </a:r>
                    <a:r>
                      <a:rPr lang="en-US" sz="1000" baseline="0" dirty="0">
                        <a:solidFill>
                          <a:schemeClr val="tx1"/>
                        </a:solidFill>
                      </a:rPr>
                      <a:t>8.60%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CAPEX REFUND</c:v>
                </c:pt>
                <c:pt idx="5">
                  <c:v>OTHER INCOME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0.4486</c:v>
                </c:pt>
                <c:pt idx="1">
                  <c:v>0.13830000000000001</c:v>
                </c:pt>
                <c:pt idx="2">
                  <c:v>0.32719999999999999</c:v>
                </c:pt>
                <c:pt idx="3">
                  <c:v>8.5999999999999993E-2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77286502366706E-2"/>
          <c:y val="0.15166207643961643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Capex Refund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37.729999999999997</c:v>
                </c:pt>
                <c:pt idx="1">
                  <c:v>27.52</c:v>
                </c:pt>
                <c:pt idx="2">
                  <c:v>0</c:v>
                </c:pt>
                <c:pt idx="3">
                  <c:v>11.64</c:v>
                </c:pt>
                <c:pt idx="4">
                  <c:v>7.23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Capex Refund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52.87</c:v>
                </c:pt>
                <c:pt idx="1">
                  <c:v>29.71</c:v>
                </c:pt>
                <c:pt idx="2">
                  <c:v>33.020000000000003</c:v>
                </c:pt>
                <c:pt idx="3">
                  <c:v>10.25</c:v>
                </c:pt>
                <c:pt idx="4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41.31</c:v>
                </c:pt>
                <c:pt idx="1">
                  <c:v>11.61</c:v>
                </c:pt>
                <c:pt idx="2">
                  <c:v>15.18</c:v>
                </c:pt>
                <c:pt idx="3">
                  <c:v>5.85</c:v>
                </c:pt>
                <c:pt idx="4">
                  <c:v>26.48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44.83</c:v>
                </c:pt>
                <c:pt idx="1">
                  <c:v>7.43</c:v>
                </c:pt>
                <c:pt idx="2">
                  <c:v>12.84</c:v>
                </c:pt>
                <c:pt idx="3">
                  <c:v>6.48</c:v>
                </c:pt>
                <c:pt idx="4">
                  <c:v>40.909999999999997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48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959429" y="222069"/>
            <a:ext cx="8251371" cy="929637"/>
          </a:xfrm>
        </p:spPr>
        <p:txBody>
          <a:bodyPr>
            <a:normAutofit/>
          </a:bodyPr>
          <a:lstStyle/>
          <a:p>
            <a:pPr algn="ctr"/>
            <a:r>
              <a:rPr lang="en-US" sz="2700" i="1" dirty="0"/>
              <a:t>REVISED BUDGET IMPLEMENTATION REPORT</a:t>
            </a:r>
            <a:br>
              <a:rPr lang="en-US" sz="1800" i="1" dirty="0"/>
            </a:br>
            <a:r>
              <a:rPr lang="en-US" sz="1800" i="1" dirty="0"/>
              <a:t>(JANUARY –SEPTEMBER 2020)</a:t>
            </a:r>
            <a:r>
              <a:rPr lang="yo-NG" sz="1800" i="1" dirty="0"/>
              <a:t> </a:t>
            </a:r>
            <a:endParaRPr lang="en-GB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29705"/>
              </p:ext>
            </p:extLst>
          </p:nvPr>
        </p:nvGraphicFramePr>
        <p:xfrm>
          <a:off x="1524000" y="980662"/>
          <a:ext cx="9190921" cy="5256384"/>
        </p:xfrm>
        <a:graphic>
          <a:graphicData uri="http://schemas.openxmlformats.org/drawingml/2006/table">
            <a:tbl>
              <a:tblPr/>
              <a:tblGrid>
                <a:gridCol w="579536">
                  <a:extLst>
                    <a:ext uri="{9D8B030D-6E8A-4147-A177-3AD203B41FA5}">
                      <a16:colId xmlns:a16="http://schemas.microsoft.com/office/drawing/2014/main" val="4091541964"/>
                    </a:ext>
                  </a:extLst>
                </a:gridCol>
                <a:gridCol w="1459148">
                  <a:extLst>
                    <a:ext uri="{9D8B030D-6E8A-4147-A177-3AD203B41FA5}">
                      <a16:colId xmlns:a16="http://schemas.microsoft.com/office/drawing/2014/main" val="3399020861"/>
                    </a:ext>
                  </a:extLst>
                </a:gridCol>
                <a:gridCol w="1502972">
                  <a:extLst>
                    <a:ext uri="{9D8B030D-6E8A-4147-A177-3AD203B41FA5}">
                      <a16:colId xmlns:a16="http://schemas.microsoft.com/office/drawing/2014/main" val="915380327"/>
                    </a:ext>
                  </a:extLst>
                </a:gridCol>
                <a:gridCol w="1502971">
                  <a:extLst>
                    <a:ext uri="{9D8B030D-6E8A-4147-A177-3AD203B41FA5}">
                      <a16:colId xmlns:a16="http://schemas.microsoft.com/office/drawing/2014/main" val="2532167259"/>
                    </a:ext>
                  </a:extLst>
                </a:gridCol>
                <a:gridCol w="1532733">
                  <a:extLst>
                    <a:ext uri="{9D8B030D-6E8A-4147-A177-3AD203B41FA5}">
                      <a16:colId xmlns:a16="http://schemas.microsoft.com/office/drawing/2014/main" val="382342561"/>
                    </a:ext>
                  </a:extLst>
                </a:gridCol>
                <a:gridCol w="907735">
                  <a:extLst>
                    <a:ext uri="{9D8B030D-6E8A-4147-A177-3AD203B41FA5}">
                      <a16:colId xmlns:a16="http://schemas.microsoft.com/office/drawing/2014/main" val="3367624098"/>
                    </a:ext>
                  </a:extLst>
                </a:gridCol>
                <a:gridCol w="848211">
                  <a:extLst>
                    <a:ext uri="{9D8B030D-6E8A-4147-A177-3AD203B41FA5}">
                      <a16:colId xmlns:a16="http://schemas.microsoft.com/office/drawing/2014/main" val="1467939818"/>
                    </a:ext>
                  </a:extLst>
                </a:gridCol>
                <a:gridCol w="857615">
                  <a:extLst>
                    <a:ext uri="{9D8B030D-6E8A-4147-A177-3AD203B41FA5}">
                      <a16:colId xmlns:a16="http://schemas.microsoft.com/office/drawing/2014/main" val="1898070213"/>
                    </a:ext>
                  </a:extLst>
                </a:gridCol>
              </a:tblGrid>
              <a:tr h="177293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7581" marR="7581" marT="75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527961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790331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99,360,788,343.40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73,962,628,069.25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093875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111,319,865,438.96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26,481,161,028.34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663303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210,680,653,782.35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100,443,789,097.59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179701"/>
                  </a:ext>
                </a:extLst>
              </a:tr>
              <a:tr h="259643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REVENUE/FUNDING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244279"/>
                  </a:ext>
                </a:extLst>
              </a:tr>
              <a:tr h="5291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7357105"/>
                  </a:ext>
                </a:extLst>
              </a:tr>
              <a:tr h="361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21,305,456,471.18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78764"/>
                  </a:ext>
                </a:extLst>
              </a:tr>
              <a:tr h="2772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113,552,327,272.42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85,164,245,454.32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37,734,555,182.68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040422"/>
                  </a:ext>
                </a:extLst>
              </a:tr>
              <a:tr h="3742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23,685,197,564.84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17,763,898,173.63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27,524,721,569.86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480731"/>
                  </a:ext>
                </a:extLst>
              </a:tr>
              <a:tr h="3241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Revenue(Paris Club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321949"/>
                  </a:ext>
                </a:extLst>
              </a:tr>
              <a:tr h="336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14,101,725,230.63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10,576,293,922.97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11,636,305,747.23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106334"/>
                  </a:ext>
                </a:extLst>
              </a:tr>
              <a:tr h="1649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026945"/>
                  </a:ext>
                </a:extLst>
              </a:tr>
              <a:tr h="28841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108,262,831,837.40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81,197,123,878.05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7,231,537,598.45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244249"/>
                  </a:ext>
                </a:extLst>
              </a:tr>
              <a:tr h="2505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210,680,653,782.35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84,127,120,098.22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3953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GB" sz="3100" dirty="0">
                <a:latin typeface="+mn-lt"/>
              </a:rPr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yo-NG" sz="2200" dirty="0">
                <a:latin typeface="+mn-lt"/>
              </a:rPr>
              <a:t>Jan</a:t>
            </a:r>
            <a:r>
              <a:rPr lang="en-US" sz="2200" dirty="0">
                <a:latin typeface="+mn-lt"/>
              </a:rPr>
              <a:t>uary</a:t>
            </a:r>
            <a:r>
              <a:rPr lang="yo-NG" sz="2200" dirty="0">
                <a:latin typeface="+mn-lt"/>
              </a:rPr>
              <a:t> to</a:t>
            </a:r>
            <a:r>
              <a:rPr lang="en-ZA" sz="2200" dirty="0">
                <a:latin typeface="+mn-lt"/>
              </a:rPr>
              <a:t> September 2019 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820742"/>
              </p:ext>
            </p:extLst>
          </p:nvPr>
        </p:nvGraphicFramePr>
        <p:xfrm>
          <a:off x="1889760" y="922388"/>
          <a:ext cx="8778241" cy="5291657"/>
        </p:xfrm>
        <a:graphic>
          <a:graphicData uri="http://schemas.openxmlformats.org/drawingml/2006/table">
            <a:tbl>
              <a:tblPr/>
              <a:tblGrid>
                <a:gridCol w="1516197">
                  <a:extLst>
                    <a:ext uri="{9D8B030D-6E8A-4147-A177-3AD203B41FA5}">
                      <a16:colId xmlns:a16="http://schemas.microsoft.com/office/drawing/2014/main" val="510845779"/>
                    </a:ext>
                  </a:extLst>
                </a:gridCol>
                <a:gridCol w="2158984">
                  <a:extLst>
                    <a:ext uri="{9D8B030D-6E8A-4147-A177-3AD203B41FA5}">
                      <a16:colId xmlns:a16="http://schemas.microsoft.com/office/drawing/2014/main" val="2866213527"/>
                    </a:ext>
                  </a:extLst>
                </a:gridCol>
                <a:gridCol w="2259587">
                  <a:extLst>
                    <a:ext uri="{9D8B030D-6E8A-4147-A177-3AD203B41FA5}">
                      <a16:colId xmlns:a16="http://schemas.microsoft.com/office/drawing/2014/main" val="3947753132"/>
                    </a:ext>
                  </a:extLst>
                </a:gridCol>
                <a:gridCol w="1351810">
                  <a:extLst>
                    <a:ext uri="{9D8B030D-6E8A-4147-A177-3AD203B41FA5}">
                      <a16:colId xmlns:a16="http://schemas.microsoft.com/office/drawing/2014/main" val="2453815245"/>
                    </a:ext>
                  </a:extLst>
                </a:gridCol>
                <a:gridCol w="1491663">
                  <a:extLst>
                    <a:ext uri="{9D8B030D-6E8A-4147-A177-3AD203B41FA5}">
                      <a16:colId xmlns:a16="http://schemas.microsoft.com/office/drawing/2014/main" val="990976463"/>
                    </a:ext>
                  </a:extLst>
                </a:gridCol>
              </a:tblGrid>
              <a:tr h="5922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Jan. - Sept 2019                         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0217"/>
                  </a:ext>
                </a:extLst>
              </a:tr>
              <a:tr h="3727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44,829,392,880.89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90531"/>
                  </a:ext>
                </a:extLst>
              </a:tr>
              <a:tr h="4668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7,427,160,277.87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330467"/>
                  </a:ext>
                </a:extLst>
              </a:tr>
              <a:tr h="5760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52,256,553,158.76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38285"/>
                  </a:ext>
                </a:extLst>
              </a:tr>
              <a:tr h="6086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41,185,700,000.00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12,842,550,934.15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742651"/>
                  </a:ext>
                </a:extLst>
              </a:tr>
              <a:tr h="5150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6,476,434,784.12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698"/>
                  </a:ext>
                </a:extLst>
              </a:tr>
              <a:tr h="7184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149,665,700,000.00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71,575,538,877.03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318630"/>
                  </a:ext>
                </a:extLst>
              </a:tr>
              <a:tr h="2778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231,507,328,788.00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28,725,807,640.23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16904"/>
                  </a:ext>
                </a:extLst>
              </a:tr>
              <a:tr h="5015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12,189,625,000.43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184990"/>
                  </a:ext>
                </a:extLst>
              </a:tr>
              <a:tr h="384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250,657,328,788.00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40,915,432,640.66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697395"/>
                  </a:ext>
                </a:extLst>
              </a:tr>
              <a:tr h="2778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112,490,971,517.69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566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83350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Third Quarter 2020 and Corresponding Period, 2019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47840"/>
              </p:ext>
            </p:extLst>
          </p:nvPr>
        </p:nvGraphicFramePr>
        <p:xfrm>
          <a:off x="1841863" y="720409"/>
          <a:ext cx="7898487" cy="3324992"/>
        </p:xfrm>
        <a:graphic>
          <a:graphicData uri="http://schemas.openxmlformats.org/drawingml/2006/table">
            <a:tbl>
              <a:tblPr/>
              <a:tblGrid>
                <a:gridCol w="581496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837284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454517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20068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116467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727076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80967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(O/H)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93685069"/>
              </p:ext>
            </p:extLst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481329"/>
            <a:ext cx="4182793" cy="4680320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September,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yo-NG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N100.44B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47.68% of the proportionate target of N210.68B.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It also represents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35.76% of the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total budget size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N280.91B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actual expenditure deviation from total budget expenditure is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64.24%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performance depicts a negative change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10.71%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in expenditure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201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9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N112.49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B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28.10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total Budget size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400.32B and 37.47%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N300.24B.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100" dirty="0"/>
              <a:t>Year 2020 Third Quarter </a:t>
            </a:r>
            <a:r>
              <a:rPr lang="yo-NG" sz="3100" dirty="0"/>
              <a:t>Budget</a:t>
            </a:r>
            <a:r>
              <a:rPr lang="en-US" sz="31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85121569"/>
              </p:ext>
            </p:extLst>
          </p:nvPr>
        </p:nvGraphicFramePr>
        <p:xfrm>
          <a:off x="2225040" y="1449978"/>
          <a:ext cx="3870960" cy="448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Revenue (January – September 2020)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7FA1D5-D00A-426A-8B1A-8126F83FE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38148"/>
              </p:ext>
            </p:extLst>
          </p:nvPr>
        </p:nvGraphicFramePr>
        <p:xfrm>
          <a:off x="1528354" y="1144643"/>
          <a:ext cx="4240433" cy="4871846"/>
        </p:xfrm>
        <a:graphic>
          <a:graphicData uri="http://schemas.openxmlformats.org/drawingml/2006/table">
            <a:tbl>
              <a:tblPr/>
              <a:tblGrid>
                <a:gridCol w="502398">
                  <a:extLst>
                    <a:ext uri="{9D8B030D-6E8A-4147-A177-3AD203B41FA5}">
                      <a16:colId xmlns:a16="http://schemas.microsoft.com/office/drawing/2014/main" val="3612551319"/>
                    </a:ext>
                  </a:extLst>
                </a:gridCol>
                <a:gridCol w="1560097">
                  <a:extLst>
                    <a:ext uri="{9D8B030D-6E8A-4147-A177-3AD203B41FA5}">
                      <a16:colId xmlns:a16="http://schemas.microsoft.com/office/drawing/2014/main" val="2452492371"/>
                    </a:ext>
                  </a:extLst>
                </a:gridCol>
                <a:gridCol w="1167285">
                  <a:extLst>
                    <a:ext uri="{9D8B030D-6E8A-4147-A177-3AD203B41FA5}">
                      <a16:colId xmlns:a16="http://schemas.microsoft.com/office/drawing/2014/main" val="595454233"/>
                    </a:ext>
                  </a:extLst>
                </a:gridCol>
                <a:gridCol w="1010653">
                  <a:extLst>
                    <a:ext uri="{9D8B030D-6E8A-4147-A177-3AD203B41FA5}">
                      <a16:colId xmlns:a16="http://schemas.microsoft.com/office/drawing/2014/main" val="3423164889"/>
                    </a:ext>
                  </a:extLst>
                </a:gridCol>
              </a:tblGrid>
              <a:tr h="51624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263290"/>
                  </a:ext>
                </a:extLst>
              </a:tr>
              <a:tr h="51624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37.73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44.86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27.52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49080"/>
                  </a:ext>
                </a:extLst>
              </a:tr>
              <a:tr h="72232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Other income/Paris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363572"/>
                  </a:ext>
                </a:extLst>
              </a:tr>
              <a:tr h="63625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82574"/>
                  </a:ext>
                </a:extLst>
              </a:tr>
              <a:tr h="63625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76.88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53431"/>
                  </a:ext>
                </a:extLst>
              </a:tr>
              <a:tr h="4034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360490"/>
                  </a:ext>
                </a:extLst>
              </a:tr>
              <a:tr h="4034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Refund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20397"/>
                  </a:ext>
                </a:extLst>
              </a:tr>
              <a:tr h="6362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84.12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604484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971169267"/>
              </p:ext>
            </p:extLst>
          </p:nvPr>
        </p:nvGraphicFramePr>
        <p:xfrm>
          <a:off x="6240378" y="1383747"/>
          <a:ext cx="4648015" cy="476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4378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- September 2020.)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148624222"/>
              </p:ext>
            </p:extLst>
          </p:nvPr>
        </p:nvGraphicFramePr>
        <p:xfrm>
          <a:off x="2974166" y="4443636"/>
          <a:ext cx="5945183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314573"/>
              </p:ext>
            </p:extLst>
          </p:nvPr>
        </p:nvGraphicFramePr>
        <p:xfrm>
          <a:off x="1271455" y="621323"/>
          <a:ext cx="8773882" cy="3930352"/>
        </p:xfrm>
        <a:graphic>
          <a:graphicData uri="http://schemas.openxmlformats.org/drawingml/2006/table">
            <a:tbl>
              <a:tblPr/>
              <a:tblGrid>
                <a:gridCol w="713726">
                  <a:extLst>
                    <a:ext uri="{9D8B030D-6E8A-4147-A177-3AD203B41FA5}">
                      <a16:colId xmlns:a16="http://schemas.microsoft.com/office/drawing/2014/main" val="4235707787"/>
                    </a:ext>
                  </a:extLst>
                </a:gridCol>
                <a:gridCol w="931410">
                  <a:extLst>
                    <a:ext uri="{9D8B030D-6E8A-4147-A177-3AD203B41FA5}">
                      <a16:colId xmlns:a16="http://schemas.microsoft.com/office/drawing/2014/main" val="1828854268"/>
                    </a:ext>
                  </a:extLst>
                </a:gridCol>
                <a:gridCol w="685176">
                  <a:extLst>
                    <a:ext uri="{9D8B030D-6E8A-4147-A177-3AD203B41FA5}">
                      <a16:colId xmlns:a16="http://schemas.microsoft.com/office/drawing/2014/main" val="183781287"/>
                    </a:ext>
                  </a:extLst>
                </a:gridCol>
                <a:gridCol w="956392">
                  <a:extLst>
                    <a:ext uri="{9D8B030D-6E8A-4147-A177-3AD203B41FA5}">
                      <a16:colId xmlns:a16="http://schemas.microsoft.com/office/drawing/2014/main" val="1514382113"/>
                    </a:ext>
                  </a:extLst>
                </a:gridCol>
                <a:gridCol w="685176">
                  <a:extLst>
                    <a:ext uri="{9D8B030D-6E8A-4147-A177-3AD203B41FA5}">
                      <a16:colId xmlns:a16="http://schemas.microsoft.com/office/drawing/2014/main" val="4200302347"/>
                    </a:ext>
                  </a:extLst>
                </a:gridCol>
                <a:gridCol w="996513">
                  <a:extLst>
                    <a:ext uri="{9D8B030D-6E8A-4147-A177-3AD203B41FA5}">
                      <a16:colId xmlns:a16="http://schemas.microsoft.com/office/drawing/2014/main" val="3916333401"/>
                    </a:ext>
                  </a:extLst>
                </a:gridCol>
                <a:gridCol w="676696">
                  <a:extLst>
                    <a:ext uri="{9D8B030D-6E8A-4147-A177-3AD203B41FA5}">
                      <a16:colId xmlns:a16="http://schemas.microsoft.com/office/drawing/2014/main" val="130912969"/>
                    </a:ext>
                  </a:extLst>
                </a:gridCol>
                <a:gridCol w="1006148">
                  <a:extLst>
                    <a:ext uri="{9D8B030D-6E8A-4147-A177-3AD203B41FA5}">
                      <a16:colId xmlns:a16="http://schemas.microsoft.com/office/drawing/2014/main" val="3201728472"/>
                    </a:ext>
                  </a:extLst>
                </a:gridCol>
                <a:gridCol w="986176">
                  <a:extLst>
                    <a:ext uri="{9D8B030D-6E8A-4147-A177-3AD203B41FA5}">
                      <a16:colId xmlns:a16="http://schemas.microsoft.com/office/drawing/2014/main" val="2276500083"/>
                    </a:ext>
                  </a:extLst>
                </a:gridCol>
                <a:gridCol w="1136469">
                  <a:extLst>
                    <a:ext uri="{9D8B030D-6E8A-4147-A177-3AD203B41FA5}">
                      <a16:colId xmlns:a16="http://schemas.microsoft.com/office/drawing/2014/main" val="2104855827"/>
                    </a:ext>
                  </a:extLst>
                </a:gridCol>
              </a:tblGrid>
              <a:tr h="153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716282"/>
                  </a:ext>
                </a:extLst>
              </a:tr>
              <a:tr h="5195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Jan.-Sept. Actual       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Jan.-Sept. Actual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37094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982269"/>
                  </a:ext>
                </a:extLst>
              </a:tr>
              <a:tr h="1923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i.(a)                    IGR;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940811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748636"/>
                  </a:ext>
                </a:extLst>
              </a:tr>
              <a:tr h="21567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037413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144444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Paris Club Refund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771920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072302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986586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687448"/>
                  </a:ext>
                </a:extLst>
              </a:tr>
              <a:tr h="3672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(F.G Road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505142"/>
                  </a:ext>
                </a:extLst>
              </a:tr>
              <a:tr h="153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1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7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8223" y="477078"/>
            <a:ext cx="8476681" cy="348224"/>
          </a:xfrm>
        </p:spPr>
        <p:txBody>
          <a:bodyPr>
            <a:noAutofit/>
          </a:bodyPr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Revenue Details at a glance </a:t>
            </a:r>
            <a:r>
              <a:rPr lang="en-US" sz="2000" dirty="0">
                <a:latin typeface="Arial Rounded MT Bold" panose="020F0704030504030204" pitchFamily="34" charset="0"/>
              </a:rPr>
              <a:t>(January- September 2019)</a:t>
            </a:r>
            <a:r>
              <a:rPr lang="yo-NG" sz="2000" dirty="0">
                <a:latin typeface="Arial Rounded MT Bold" panose="020F0704030504030204" pitchFamily="34" charset="0"/>
              </a:rPr>
              <a:t> 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536027"/>
              </p:ext>
            </p:extLst>
          </p:nvPr>
        </p:nvGraphicFramePr>
        <p:xfrm>
          <a:off x="1766898" y="1188720"/>
          <a:ext cx="8944644" cy="4754882"/>
        </p:xfrm>
        <a:graphic>
          <a:graphicData uri="http://schemas.openxmlformats.org/drawingml/2006/table">
            <a:tbl>
              <a:tblPr/>
              <a:tblGrid>
                <a:gridCol w="960499">
                  <a:extLst>
                    <a:ext uri="{9D8B030D-6E8A-4147-A177-3AD203B41FA5}">
                      <a16:colId xmlns:a16="http://schemas.microsoft.com/office/drawing/2014/main" val="2283017982"/>
                    </a:ext>
                  </a:extLst>
                </a:gridCol>
                <a:gridCol w="1413598">
                  <a:extLst>
                    <a:ext uri="{9D8B030D-6E8A-4147-A177-3AD203B41FA5}">
                      <a16:colId xmlns:a16="http://schemas.microsoft.com/office/drawing/2014/main" val="1834932822"/>
                    </a:ext>
                  </a:extLst>
                </a:gridCol>
                <a:gridCol w="835946">
                  <a:extLst>
                    <a:ext uri="{9D8B030D-6E8A-4147-A177-3AD203B41FA5}">
                      <a16:colId xmlns:a16="http://schemas.microsoft.com/office/drawing/2014/main" val="2208285765"/>
                    </a:ext>
                  </a:extLst>
                </a:gridCol>
                <a:gridCol w="998132">
                  <a:extLst>
                    <a:ext uri="{9D8B030D-6E8A-4147-A177-3AD203B41FA5}">
                      <a16:colId xmlns:a16="http://schemas.microsoft.com/office/drawing/2014/main" val="1975013075"/>
                    </a:ext>
                  </a:extLst>
                </a:gridCol>
                <a:gridCol w="753529">
                  <a:extLst>
                    <a:ext uri="{9D8B030D-6E8A-4147-A177-3AD203B41FA5}">
                      <a16:colId xmlns:a16="http://schemas.microsoft.com/office/drawing/2014/main" val="1606365386"/>
                    </a:ext>
                  </a:extLst>
                </a:gridCol>
                <a:gridCol w="1221506">
                  <a:extLst>
                    <a:ext uri="{9D8B030D-6E8A-4147-A177-3AD203B41FA5}">
                      <a16:colId xmlns:a16="http://schemas.microsoft.com/office/drawing/2014/main" val="4292045066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2875554566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518148064"/>
                    </a:ext>
                  </a:extLst>
                </a:gridCol>
              </a:tblGrid>
              <a:tr h="304557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REVENUE/FUNDING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237594"/>
                  </a:ext>
                </a:extLst>
              </a:tr>
              <a:tr h="8998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0648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953893"/>
                  </a:ext>
                </a:extLst>
              </a:tr>
              <a:tr h="6644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49746"/>
                  </a:ext>
                </a:extLst>
              </a:tr>
              <a:tr h="7624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559681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485936"/>
                  </a:ext>
                </a:extLst>
              </a:tr>
              <a:tr h="6644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021590"/>
                  </a:ext>
                </a:extLst>
              </a:tr>
              <a:tr h="5454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26838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7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90624"/>
            <a:ext cx="8229600" cy="63161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THIRD QUARTER Y2020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560" y="21614"/>
            <a:ext cx="1158241" cy="8335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99216"/>
              </p:ext>
            </p:extLst>
          </p:nvPr>
        </p:nvGraphicFramePr>
        <p:xfrm>
          <a:off x="1546961" y="543339"/>
          <a:ext cx="8229600" cy="5724940"/>
        </p:xfrm>
        <a:graphic>
          <a:graphicData uri="http://schemas.openxmlformats.org/drawingml/2006/table">
            <a:tbl>
              <a:tblPr/>
              <a:tblGrid>
                <a:gridCol w="719161">
                  <a:extLst>
                    <a:ext uri="{9D8B030D-6E8A-4147-A177-3AD203B41FA5}">
                      <a16:colId xmlns:a16="http://schemas.microsoft.com/office/drawing/2014/main" val="2781585911"/>
                    </a:ext>
                  </a:extLst>
                </a:gridCol>
                <a:gridCol w="2264751">
                  <a:extLst>
                    <a:ext uri="{9D8B030D-6E8A-4147-A177-3AD203B41FA5}">
                      <a16:colId xmlns:a16="http://schemas.microsoft.com/office/drawing/2014/main" val="1000088425"/>
                    </a:ext>
                  </a:extLst>
                </a:gridCol>
                <a:gridCol w="1828690">
                  <a:extLst>
                    <a:ext uri="{9D8B030D-6E8A-4147-A177-3AD203B41FA5}">
                      <a16:colId xmlns:a16="http://schemas.microsoft.com/office/drawing/2014/main" val="960462877"/>
                    </a:ext>
                  </a:extLst>
                </a:gridCol>
                <a:gridCol w="2205156">
                  <a:extLst>
                    <a:ext uri="{9D8B030D-6E8A-4147-A177-3AD203B41FA5}">
                      <a16:colId xmlns:a16="http://schemas.microsoft.com/office/drawing/2014/main" val="3036767039"/>
                    </a:ext>
                  </a:extLst>
                </a:gridCol>
                <a:gridCol w="1211842">
                  <a:extLst>
                    <a:ext uri="{9D8B030D-6E8A-4147-A177-3AD203B41FA5}">
                      <a16:colId xmlns:a16="http://schemas.microsoft.com/office/drawing/2014/main" val="1168814636"/>
                    </a:ext>
                  </a:extLst>
                </a:gridCol>
              </a:tblGrid>
              <a:tr h="3761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PERFORMANCE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644821"/>
                  </a:ext>
                </a:extLst>
              </a:tr>
              <a:tr h="2560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70,369,609,302.32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23,395,152,208.57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469588"/>
                  </a:ext>
                </a:extLst>
              </a:tr>
              <a:tr h="2560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26,129,711,786.20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2,833,819,667.97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773907"/>
                  </a:ext>
                </a:extLst>
              </a:tr>
              <a:tr h="2231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1,510,730,723.92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238993"/>
                  </a:ext>
                </a:extLst>
              </a:tr>
              <a:tr h="3830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Ogun State Urban and Regional Planning Board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1,138,125,004.53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669167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820,589,268.91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65870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Moshood Abiola Polytechnic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764,170,824.90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44102"/>
                  </a:ext>
                </a:extLst>
              </a:tr>
              <a:tr h="3830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726,036,900.00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25814"/>
                  </a:ext>
                </a:extLst>
              </a:tr>
              <a:tr h="27817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Olabisi Onabanjo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634,848,152.75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88266"/>
                  </a:ext>
                </a:extLst>
              </a:tr>
              <a:tr h="25552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630,244,186.93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789830"/>
                  </a:ext>
                </a:extLst>
              </a:tr>
              <a:tr h="35638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Gateway Polytechnic Saapade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565,137,510.00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799665"/>
                  </a:ext>
                </a:extLst>
              </a:tr>
              <a:tr h="3842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Finance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1,055,983,919.80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449,794,232.61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59794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491,998,028.72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154,968,421.63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32817"/>
                  </a:ext>
                </a:extLst>
              </a:tr>
              <a:tr h="2790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 Solarin University of Education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838,023,964.64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359,385,511.36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476052"/>
                  </a:ext>
                </a:extLst>
              </a:tr>
              <a:tr h="3830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Olabisi Onabanjo University Teaching Hospital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305,910,523.79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798366"/>
                  </a:ext>
                </a:extLst>
              </a:tr>
              <a:tr h="3412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Gateway Polytechnic Igbesa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692,500,000.00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331,818,538.04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804393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109,637,827,001.68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34,620,731,675.91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426106"/>
                  </a:ext>
                </a:extLst>
              </a:tr>
              <a:tr h="2747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3,914,500,270.74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3,113,823,506.77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663957"/>
                  </a:ext>
                </a:extLst>
              </a:tr>
              <a:tr h="266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113,552,327,272.42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37,734,555,182.68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591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September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20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508749"/>
              </p:ext>
            </p:extLst>
          </p:nvPr>
        </p:nvGraphicFramePr>
        <p:xfrm>
          <a:off x="1563757" y="1122938"/>
          <a:ext cx="9157251" cy="5118838"/>
        </p:xfrm>
        <a:graphic>
          <a:graphicData uri="http://schemas.openxmlformats.org/drawingml/2006/table">
            <a:tbl>
              <a:tblPr/>
              <a:tblGrid>
                <a:gridCol w="1408807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505301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524601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5148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   Jan. – Sept. 2020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41,312,145,317.37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6132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11,612,168,500.32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4104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52,924,313,817.69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606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15,184,822,661.78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77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5,853,491,589.78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73,962,628,069.25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744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19,310,110,172.64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7,171,050,855.70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26,481,161,028.34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3185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100,443,789,097.59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1258</Words>
  <Application>Microsoft Office PowerPoint</Application>
  <PresentationFormat>Widescreen</PresentationFormat>
  <Paragraphs>655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REVISED BUDGET IMPLEMENTATION REPORT (JANUARY –SEPTEMBER 2020) </vt:lpstr>
      <vt:lpstr> Year 2020 Third Quarter Budget Performance</vt:lpstr>
      <vt:lpstr>Revenue Review</vt:lpstr>
      <vt:lpstr> Details of Actual Revenue (January – September 2020) </vt:lpstr>
      <vt:lpstr>  Revenue Performance - Funding Sources( January - September 2020.) </vt:lpstr>
      <vt:lpstr>Revenue Details at a glance (January- September 2019) </vt:lpstr>
      <vt:lpstr>THIRD QUARTER Y2020 IGR OF MAJOR REVENUE GENERATING AGENCIES</vt:lpstr>
      <vt:lpstr>Expenditure Review</vt:lpstr>
      <vt:lpstr> Expenditure Review - January to September 2020 </vt:lpstr>
      <vt:lpstr> Expenditure Review - January to September 2019  </vt:lpstr>
      <vt:lpstr>Comparison of Expenditure Actual Performance for Third Quarter 2020 and Corresponding Period,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KARIMOT KAREEM</cp:lastModifiedBy>
  <cp:revision>121</cp:revision>
  <cp:lastPrinted>2020-10-15T22:00:29Z</cp:lastPrinted>
  <dcterms:created xsi:type="dcterms:W3CDTF">2020-04-18T18:41:11Z</dcterms:created>
  <dcterms:modified xsi:type="dcterms:W3CDTF">2020-10-27T19:01:14Z</dcterms:modified>
</cp:coreProperties>
</file>